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5"/>
  </p:notesMasterIdLst>
  <p:sldIdLst>
    <p:sldId id="263" r:id="rId2"/>
    <p:sldId id="258" r:id="rId3"/>
    <p:sldId id="261" r:id="rId4"/>
    <p:sldId id="259" r:id="rId5"/>
    <p:sldId id="257" r:id="rId6"/>
    <p:sldId id="264" r:id="rId7"/>
    <p:sldId id="262" r:id="rId8"/>
    <p:sldId id="265" r:id="rId9"/>
    <p:sldId id="268" r:id="rId10"/>
    <p:sldId id="267" r:id="rId11"/>
    <p:sldId id="271" r:id="rId12"/>
    <p:sldId id="301" r:id="rId13"/>
    <p:sldId id="344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324" r:id="rId36"/>
    <p:sldId id="325" r:id="rId37"/>
    <p:sldId id="326" r:id="rId38"/>
    <p:sldId id="327" r:id="rId39"/>
    <p:sldId id="328" r:id="rId40"/>
    <p:sldId id="329" r:id="rId41"/>
    <p:sldId id="334" r:id="rId42"/>
    <p:sldId id="339" r:id="rId43"/>
    <p:sldId id="330" r:id="rId44"/>
    <p:sldId id="335" r:id="rId45"/>
    <p:sldId id="340" r:id="rId46"/>
    <p:sldId id="331" r:id="rId47"/>
    <p:sldId id="336" r:id="rId48"/>
    <p:sldId id="341" r:id="rId49"/>
    <p:sldId id="332" r:id="rId50"/>
    <p:sldId id="337" r:id="rId51"/>
    <p:sldId id="342" r:id="rId52"/>
    <p:sldId id="333" r:id="rId53"/>
    <p:sldId id="338" r:id="rId54"/>
    <p:sldId id="343" r:id="rId55"/>
    <p:sldId id="348" r:id="rId56"/>
    <p:sldId id="347" r:id="rId57"/>
    <p:sldId id="346" r:id="rId58"/>
    <p:sldId id="349" r:id="rId59"/>
    <p:sldId id="345" r:id="rId60"/>
    <p:sldId id="351" r:id="rId61"/>
    <p:sldId id="352" r:id="rId62"/>
    <p:sldId id="350" r:id="rId63"/>
    <p:sldId id="359" r:id="rId64"/>
    <p:sldId id="360" r:id="rId65"/>
    <p:sldId id="355" r:id="rId66"/>
    <p:sldId id="356" r:id="rId67"/>
    <p:sldId id="358" r:id="rId68"/>
    <p:sldId id="361" r:id="rId69"/>
    <p:sldId id="357" r:id="rId70"/>
    <p:sldId id="270" r:id="rId71"/>
    <p:sldId id="290" r:id="rId72"/>
    <p:sldId id="291" r:id="rId73"/>
    <p:sldId id="292" r:id="rId74"/>
    <p:sldId id="293" r:id="rId75"/>
    <p:sldId id="294" r:id="rId76"/>
    <p:sldId id="295" r:id="rId77"/>
    <p:sldId id="296" r:id="rId78"/>
    <p:sldId id="297" r:id="rId79"/>
    <p:sldId id="298" r:id="rId80"/>
    <p:sldId id="299" r:id="rId81"/>
    <p:sldId id="300" r:id="rId82"/>
    <p:sldId id="275" r:id="rId83"/>
    <p:sldId id="260" r:id="rId8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Stile medio 3 - 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19"/>
    <p:restoredTop sz="84779" autoAdjust="0"/>
  </p:normalViewPr>
  <p:slideViewPr>
    <p:cSldViewPr snapToGrid="0" snapToObjects="1">
      <p:cViewPr varScale="1">
        <p:scale>
          <a:sx n="95" d="100"/>
          <a:sy n="95" d="100"/>
        </p:scale>
        <p:origin x="12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86C81-F242-0549-9BC1-F449630D8653}" type="datetimeFigureOut">
              <a:rPr lang="en-US" smtClean="0"/>
              <a:t>1/25/19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05D37-54BB-2E4F-99A3-E06FB37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60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61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979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850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617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2270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094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102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416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785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440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11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Latexit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t\text{-}bogus\text{-}factor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{|Bogus(t)|}{|Fraud(t)|}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(t)|}{|Fraud(t)|}</a:t>
            </a: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t\text{-}poison\text{-}factor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73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Latexit</a:t>
            </a:r>
            <a:r>
              <a:rPr lang="en-US"/>
              <a:t> code:</a:t>
            </a:r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Leftrightarrow</a:t>
            </a: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= K *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rating(s, p) = \left \{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\begin{aligned}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&amp;5,\quad \text{if}\ p=t \\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&amp;r\sim N(mean(rating(p)), 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(rating(p))),\quad \text{otherwise}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\end{aligned} \right.</a:t>
            </a:r>
          </a:p>
          <a:p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11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53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4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Rui to Andrea</a:t>
            </a:r>
            <a:r>
              <a:rPr lang="en-US" noProof="0"/>
              <a:t>: What about the t-poison-factor and t-bogus-factor?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</a:t>
            </a:r>
            <a:r>
              <a:rPr lang="en-US" b="1" noProof="0" err="1"/>
              <a:t>Rui</a:t>
            </a:r>
            <a:r>
              <a:rPr lang="en-US" noProof="0"/>
              <a:t>: Let’s just vary K for now. Given K w</a:t>
            </a:r>
            <a:r>
              <a:rPr lang="en-US" baseline="0" noProof="0"/>
              <a:t>e can always compute </a:t>
            </a:r>
            <a:r>
              <a:rPr lang="en-US" noProof="0"/>
              <a:t>the corresponding t-poison-factor and t-bogus-factor, so I</a:t>
            </a:r>
            <a:r>
              <a:rPr lang="en-US" baseline="0" noProof="0"/>
              <a:t> think it will be a matter of what we eventually prefer to present.</a:t>
            </a:r>
            <a:endParaRPr lang="en-US" noProof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/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46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5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2224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82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D7800-5973-464D-A735-71070E177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10533-FF41-3047-854E-A41C8D9E1F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C674D-6B47-F940-BC07-23EDF8B06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16AD5-09B6-9749-9732-185D5F1FE6D5}" type="datetime1">
              <a:rPr lang="en-US" smtClean="0"/>
              <a:t>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5B4B1-9407-624B-AB8A-8D5914B35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9DC33-B087-5345-AA08-91993AE8B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9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C317E-3291-E249-B1ED-4DB76195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D7FED-2BE6-F441-8058-9E9E147FA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97928-345A-6544-B64D-BE5E47409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B094-17BF-CC47-A816-A223265E2ADB}" type="datetime1">
              <a:rPr lang="en-US" smtClean="0"/>
              <a:t>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82FAA-03F8-9845-B921-522B2FB92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24A09-80F8-0D4E-8FD6-F20726A22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0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4546B3-3218-6340-9CCE-EB7E1F95DD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17E38-62B5-564A-B768-ACF783B0B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CBFEA-25BB-C944-8FDD-089F41E36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08A41-C28F-FA46-8905-0FC2201EDEF7}" type="datetime1">
              <a:rPr lang="en-US" smtClean="0"/>
              <a:t>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5F642-842E-0445-952D-F98EEA800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740AF-8D29-8447-8EF5-9BBF18568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5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C02B4-CBFD-434C-BF23-8DC9ECF6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DB3D2-3A38-C34E-A984-987DF8736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111AA-2CDD-2F49-AD2C-15F07DE1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A6C3B-E58C-9E45-B42C-A9B601DD9962}" type="datetime1">
              <a:rPr lang="en-US" smtClean="0"/>
              <a:t>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BC48E-ED97-2A42-9BD1-D548407B3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514D9-F5D3-9144-85D4-07FF615A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0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B8AA3-3FD3-7B43-BCA9-8E9BBEE52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99733-B260-6144-8717-D63DA01E0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DAFC7-361E-0043-A213-335AA675B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59802-56A5-6943-A279-134CF2FE136A}" type="datetime1">
              <a:rPr lang="en-US" smtClean="0"/>
              <a:t>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CE20C-7C7B-D440-8E06-854730A8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25EF7-088E-B941-BC4A-E40534D05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4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6928-C176-9448-9F5C-0A2BA9E39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E6979-389B-DB4D-8834-6E0727B26B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04E32-1C84-A048-8725-6C3FA624B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1072F-01E1-A64F-902F-AB393121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293B-B819-774A-BF8E-F28007022623}" type="datetime1">
              <a:rPr lang="en-US" smtClean="0"/>
              <a:t>1/25/19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95A69-FBE5-AC41-93BD-DDFC264C8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1F0EC-07F1-BD40-8D62-059B1756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59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2E1E-8EED-A748-B169-FA9111151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30ED8-0C83-774A-98EE-5ADD4E87A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493EC-DF17-B74E-8221-D8DAA76BB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617986-BE61-2849-8EEF-B3EA3A5E71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8D53E6-DB66-E546-85BC-FE36AA72FE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DCE75F-8BB8-BB4E-9F4E-DFEF30CBF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D7299-6DA6-F448-B53E-2891D696F284}" type="datetime1">
              <a:rPr lang="en-US" smtClean="0"/>
              <a:t>1/25/19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F41962-0EC2-F24B-BE4F-B64CEEB21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6E566-70C4-EA49-81EC-6B409D6F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44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5164-154E-7846-A9D2-3A6AF2ED7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62070-055F-5B47-8067-73F7347B8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7791F-FCED-1C44-87F1-B280C6ABCA5A}" type="datetime1">
              <a:rPr lang="en-US" smtClean="0"/>
              <a:t>1/25/19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A0D00-6955-574F-B5A8-4AFA4C4C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37CC00-FCB0-4D49-949C-10AC8DA85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810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2565C-9339-504C-A133-ECEE81847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9BCED-49BA-1347-A44D-59CD1F24EA5A}" type="datetime1">
              <a:rPr lang="en-US" smtClean="0"/>
              <a:t>1/25/19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F4D7E8-F9D3-C946-BBB7-C46BC9BDE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DFE83-B2FF-C44B-AE09-6D7B589FB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87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BA6B-56B3-E54B-8B3F-8D03DAA22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31476-5C20-A341-A083-A52AEA8E6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810E0-97B7-494C-9613-F30463015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5213-5660-DA46-8D9F-DBAB9690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F9B9-338C-4B49-AB71-73B92B90D881}" type="datetime1">
              <a:rPr lang="en-US" smtClean="0"/>
              <a:t>1/25/19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074B4-92F2-1442-AB5D-CEC389DF8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40933-4ABE-6849-A583-E5D6A4FE9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68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E4D70-2A88-5D41-98AC-476629AF1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D5A6C7-25C0-E24B-9784-C5CCE78657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2C32FC-CD7B-E241-A73E-70E8BB186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2DAEA-945C-BA4E-B690-E6D12EF46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730B8-51C8-1644-B9F6-647506EE797A}" type="datetime1">
              <a:rPr lang="en-US" smtClean="0"/>
              <a:t>1/25/19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DE6A9-307D-7A49-9324-6464BEADB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D04097-C65F-2543-9DB2-B0EA5FB01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3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7184D0-4C87-A14A-A9DE-C6ECE0227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82159-A9F5-664D-8D12-3DABEF285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A4B3A-B26B-2042-A971-99A05CA472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6C236-11A2-1442-AB7A-876AB2E90F0E}" type="datetime1">
              <a:rPr lang="en-US" smtClean="0"/>
              <a:t>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EE6A8-72C0-D143-8A46-C8764E417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A3C63-8282-A24E-887B-0A7894945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0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emf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hyperlink" Target="https://pubsonline.informs.org/doi/pdf/10.1287/mnsc.2015.2304" TargetMode="Externa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Definitions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A67C2B-FE9D-4E44-994B-6025DA57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65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round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For each dataset D and competitor A</a:t>
            </a:r>
          </a:p>
          <a:p>
            <a:pPr lvl="1"/>
            <a:r>
              <a:rPr lang="en-US" dirty="0"/>
              <a:t>For each K and N</a:t>
            </a:r>
          </a:p>
          <a:p>
            <a:pPr lvl="3"/>
            <a:r>
              <a:rPr lang="en-US" sz="2400" dirty="0"/>
              <a:t>For each target t </a:t>
            </a:r>
            <a:r>
              <a:rPr lang="en-US" sz="2400" i="1" dirty="0"/>
              <a:t>(i.e., T times)</a:t>
            </a:r>
          </a:p>
          <a:p>
            <a:pPr lvl="4"/>
            <a:r>
              <a:rPr lang="en-US" sz="2400" dirty="0"/>
              <a:t>Evaluate: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Precision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Recall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 dirty="0"/>
              <a:t>F1 score when varying q</a:t>
            </a:r>
          </a:p>
          <a:p>
            <a:pPr lvl="3"/>
            <a:r>
              <a:rPr lang="en-US" sz="2400" dirty="0"/>
              <a:t>Average the results over t</a:t>
            </a:r>
          </a:p>
        </p:txBody>
      </p:sp>
      <p:cxnSp>
        <p:nvCxnSpPr>
          <p:cNvPr id="7" name="Connettore diritto 6"/>
          <p:cNvCxnSpPr>
            <a:cxnSpLocks/>
          </p:cNvCxnSpPr>
          <p:nvPr/>
        </p:nvCxnSpPr>
        <p:spPr>
          <a:xfrm flipH="1">
            <a:off x="2355112" y="2929270"/>
            <a:ext cx="1" cy="1612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57116-3083-3643-B572-0C8053ADB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21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results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8D69D6-03F2-6F4C-B415-162CBC77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310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OTC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4731BF-FD26-DE44-B0BC-9D83E74F3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349BEE-8702-E141-8E0B-5F2911778E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320700"/>
            <a:ext cx="9844088" cy="553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222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BD13B-D94B-E649-A501-7C67941C6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Bad - OTC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E2D77-B00D-0D4D-8769-BA14FC29C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13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AA427DA-A09B-D74A-B852-29BDBFF75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29479"/>
            <a:ext cx="9585771" cy="5391996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92DB95-E6B0-8547-99FD-AC0E6A18118E}"/>
              </a:ext>
            </a:extLst>
          </p:cNvPr>
          <p:cNvSpPr txBox="1"/>
          <p:nvPr/>
        </p:nvSpPr>
        <p:spPr>
          <a:xfrm>
            <a:off x="5470160" y="723896"/>
            <a:ext cx="451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Worst k/n pair are consistent when varying q</a:t>
            </a:r>
          </a:p>
        </p:txBody>
      </p:sp>
    </p:spTree>
    <p:extLst>
      <p:ext uri="{BB962C8B-B14F-4D97-AF65-F5344CB8AC3E}">
        <p14:creationId xmlns:p14="http://schemas.microsoft.com/office/powerpoint/2010/main" val="607675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F82A83-D6FB-F640-AE56-4D99067473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435855"/>
            <a:ext cx="9160239" cy="515263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290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F41673-18E4-F346-A25B-16BFD7294E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442" y="1253331"/>
            <a:ext cx="9838937" cy="553440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03F922-CA2B-F747-8E91-F168BAD1120E}"/>
              </a:ext>
            </a:extLst>
          </p:cNvPr>
          <p:cNvSpPr txBox="1"/>
          <p:nvPr/>
        </p:nvSpPr>
        <p:spPr>
          <a:xfrm>
            <a:off x="5889885" y="381575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precision is much higher after attack, but recall and f1 are much lower.</a:t>
            </a:r>
          </a:p>
        </p:txBody>
      </p:sp>
    </p:spTree>
    <p:extLst>
      <p:ext uri="{BB962C8B-B14F-4D97-AF65-F5344CB8AC3E}">
        <p14:creationId xmlns:p14="http://schemas.microsoft.com/office/powerpoint/2010/main" val="390972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D5FEAF-482E-1B4F-A7BB-A8421FFEA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148" y="1253331"/>
            <a:ext cx="9913888" cy="557656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67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EE6FA0F-7F3C-2C4A-81A5-7197A4766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334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2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457DBD-2234-7F46-844D-E276E015D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284" y="1253331"/>
            <a:ext cx="9973849" cy="561029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41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C36E28-11B0-B04B-8C59-0008F954E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50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5CA6D4-A2F3-A348-AF52-649AED0E8511}"/>
              </a:ext>
            </a:extLst>
          </p:cNvPr>
          <p:cNvSpPr txBox="1"/>
          <p:nvPr/>
        </p:nvSpPr>
        <p:spPr>
          <a:xfrm>
            <a:off x="5784953" y="607000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When q is 0.5% and 1%, the precision doesn’t hurt at all</a:t>
            </a:r>
          </a:p>
        </p:txBody>
      </p:sp>
    </p:spTree>
    <p:extLst>
      <p:ext uri="{BB962C8B-B14F-4D97-AF65-F5344CB8AC3E}">
        <p14:creationId xmlns:p14="http://schemas.microsoft.com/office/powerpoint/2010/main" val="245701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t is the target product</a:t>
            </a:r>
          </a:p>
          <a:p>
            <a:r>
              <a:rPr lang="en-US" err="1"/>
              <a:t>OriAcc</a:t>
            </a:r>
            <a:r>
              <a:rPr lang="en-US"/>
              <a:t>(t) is the set of original accounts who posted reviews about t</a:t>
            </a:r>
          </a:p>
          <a:p>
            <a:r>
              <a:rPr lang="en-US" err="1"/>
              <a:t>OriRev</a:t>
            </a:r>
            <a:r>
              <a:rPr lang="en-US"/>
              <a:t>(t) is the set of original reviews about t</a:t>
            </a:r>
          </a:p>
          <a:p>
            <a:r>
              <a:rPr lang="en-US" err="1"/>
              <a:t>SockAcc</a:t>
            </a:r>
            <a:r>
              <a:rPr lang="en-US"/>
              <a:t>(t) is the set of </a:t>
            </a:r>
            <a:r>
              <a:rPr lang="en-US" err="1"/>
              <a:t>sockpuppet</a:t>
            </a:r>
            <a:r>
              <a:rPr lang="en-US"/>
              <a:t> accounts</a:t>
            </a:r>
          </a:p>
          <a:p>
            <a:r>
              <a:rPr lang="en-US" err="1"/>
              <a:t>SockRev</a:t>
            </a:r>
            <a:r>
              <a:rPr lang="en-US"/>
              <a:t>(t) is the set of reviews created by </a:t>
            </a:r>
            <a:r>
              <a:rPr lang="en-US" err="1"/>
              <a:t>sockpuppets</a:t>
            </a:r>
            <a:r>
              <a:rPr lang="en-US"/>
              <a:t> in </a:t>
            </a:r>
            <a:r>
              <a:rPr lang="en-US" err="1"/>
              <a:t>SockAcc</a:t>
            </a:r>
            <a:r>
              <a:rPr lang="en-US"/>
              <a:t>(t) </a:t>
            </a:r>
          </a:p>
          <a:p>
            <a:r>
              <a:rPr lang="en-US"/>
              <a:t>Fraud(t) </a:t>
            </a:r>
            <a:r>
              <a:rPr lang="en-US">
                <a:sym typeface="Symbol" panose="05050102010706020507" pitchFamily="18" charset="2"/>
              </a:rPr>
              <a:t> </a:t>
            </a:r>
            <a:r>
              <a:rPr lang="en-US" err="1"/>
              <a:t>OriAcc</a:t>
            </a:r>
            <a:r>
              <a:rPr lang="en-US"/>
              <a:t>(t) is the set of original fraudsters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2BEB8-5BE6-9449-951B-0A8ECD84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15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1878016-53EC-1441-9B28-90ABAEF0D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501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424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2740E14-6F90-6F4D-8D56-6C2502CBB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354" y="1253330"/>
            <a:ext cx="9963856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57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8E867C-47CB-B54C-AD9E-7A010B0C0B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988840" cy="5618723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503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C0FCB5-5C62-624A-89EC-16817F2DC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808958" cy="551753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50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8060A84-E647-1E45-9F2B-91BDE12519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383" y="1253331"/>
            <a:ext cx="9963857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43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F8A881-1AF5-3442-A833-70855F282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4137" y="1253330"/>
            <a:ext cx="9793968" cy="550910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99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5809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701148-60F5-1149-9302-FD66D63600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75919"/>
            <a:ext cx="9175230" cy="516106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608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3810CD6-DE23-C447-A7E1-6E8801EF32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887" y="1390909"/>
            <a:ext cx="9303433" cy="523318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697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825136-F882-924D-9F8E-1408CC500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88442"/>
            <a:ext cx="10079214" cy="566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73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Bogus(t) = Fraud(t) </a:t>
            </a:r>
            <a:r>
              <a:rPr lang="en-US">
                <a:sym typeface="Symbol" panose="05050102010706020507" pitchFamily="18" charset="2"/>
              </a:rPr>
              <a:t></a:t>
            </a:r>
            <a:r>
              <a:rPr lang="en-US"/>
              <a:t> </a:t>
            </a:r>
            <a:r>
              <a:rPr lang="en-US" err="1"/>
              <a:t>SockAcc</a:t>
            </a:r>
            <a:r>
              <a:rPr lang="en-US"/>
              <a:t>(t)</a:t>
            </a:r>
          </a:p>
          <a:p>
            <a:pPr lvl="1"/>
            <a:r>
              <a:rPr lang="en-US"/>
              <a:t>Accounts in Bogus(t) are called </a:t>
            </a:r>
            <a:r>
              <a:rPr lang="en-US" i="1"/>
              <a:t>t-bogus</a:t>
            </a:r>
          </a:p>
          <a:p>
            <a:endParaRPr lang="en-US" i="1"/>
          </a:p>
          <a:p>
            <a:r>
              <a:rPr lang="en-US" i="1"/>
              <a:t> </a:t>
            </a:r>
          </a:p>
          <a:p>
            <a:endParaRPr lang="en-US" i="1"/>
          </a:p>
          <a:p>
            <a:r>
              <a:rPr lang="en-US" i="1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83A371-1B1E-F141-89FF-B04EB2EA5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184" y="4215491"/>
            <a:ext cx="7518400" cy="54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C9DEBB-7F20-B841-AF43-1487EA2C3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83" y="3197260"/>
            <a:ext cx="5740400" cy="5461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19CBB-39EE-DD4B-8BAF-1A6FEB8EF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732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851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Epinions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066317-97C0-BF44-843C-4F9E4380F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255"/>
            <a:ext cx="9935547" cy="558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1802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0C4C3C5-8CA8-C444-85A4-AD328ED7FD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2181" y="1411287"/>
            <a:ext cx="9440334" cy="531018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43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314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0F8EA1D-A5FE-164D-8BD0-87BFEE7FA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5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883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AB2C676-0C23-604C-B635-CD58DFA9A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255" y="1253331"/>
            <a:ext cx="9659055" cy="543321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068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Amazon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D64E010-3E3B-074D-A04A-D7CB90C0EE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308" y="1381918"/>
            <a:ext cx="9620250" cy="541139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488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70E2CD-9ABE-0649-A47B-B4797F57F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6" y="1253331"/>
            <a:ext cx="9898898" cy="556813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533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0.5%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3%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5%</a:t>
            </a:r>
          </a:p>
          <a:p>
            <a:r>
              <a:rPr lang="en-US" dirty="0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 dirty="0">
                <a:solidFill>
                  <a:srgbClr val="0070C0"/>
                </a:solidFill>
              </a:rPr>
              <a:t>with </a:t>
            </a:r>
            <a:r>
              <a:rPr lang="it-IT" dirty="0" err="1">
                <a:solidFill>
                  <a:srgbClr val="0070C0"/>
                </a:solidFill>
              </a:rPr>
              <a:t>q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 dirty="0">
                <a:solidFill>
                  <a:srgbClr val="0070C0"/>
                </a:solidFill>
              </a:rPr>
              <a:t>10%</a:t>
            </a:r>
          </a:p>
          <a:p>
            <a:r>
              <a:rPr lang="it-IT" dirty="0" err="1">
                <a:solidFill>
                  <a:srgbClr val="0070C0"/>
                </a:solidFill>
              </a:rPr>
              <a:t>Quick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comments</a:t>
            </a:r>
            <a:r>
              <a:rPr lang="it-IT" dirty="0">
                <a:solidFill>
                  <a:srgbClr val="0070C0"/>
                </a:solidFill>
              </a:rPr>
              <a:t>/</a:t>
            </a:r>
            <a:r>
              <a:rPr lang="it-IT" dirty="0" err="1">
                <a:solidFill>
                  <a:srgbClr val="0070C0"/>
                </a:solidFill>
              </a:rPr>
              <a:t>discussion</a:t>
            </a:r>
            <a:endParaRPr lang="it-IT" dirty="0">
              <a:solidFill>
                <a:srgbClr val="0070C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D141FE-2215-3B45-8789-9CFF8F3AD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E5628D-A893-024D-B7CE-39B016098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45691"/>
            <a:ext cx="9977438" cy="561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4915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8579876-E53F-374C-8107-D4BCECD23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04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19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50A9F-4B64-FF49-B481-CCD9D6ED8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DBCF0-48F9-9549-A864-C6F4ED8E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7417"/>
            <a:ext cx="10515600" cy="5500461"/>
          </a:xfrm>
        </p:spPr>
        <p:txBody>
          <a:bodyPr>
            <a:noAutofit/>
          </a:bodyPr>
          <a:lstStyle/>
          <a:p>
            <a:endParaRPr lang="en-US"/>
          </a:p>
          <a:p>
            <a:r>
              <a:rPr lang="en-US"/>
              <a:t> </a:t>
            </a:r>
          </a:p>
          <a:p>
            <a:pPr lvl="1"/>
            <a:r>
              <a:rPr lang="en-US"/>
              <a:t>Controls the number of injected </a:t>
            </a:r>
            <a:r>
              <a:rPr lang="en-US" err="1"/>
              <a:t>sockpuppets</a:t>
            </a:r>
            <a:endParaRPr lang="en-US"/>
          </a:p>
          <a:p>
            <a:r>
              <a:rPr lang="en-US"/>
              <a:t>N = number of reviews generated by a </a:t>
            </a:r>
            <a:r>
              <a:rPr lang="en-US" err="1"/>
              <a:t>sockpuppet</a:t>
            </a:r>
            <a:endParaRPr lang="en-US"/>
          </a:p>
          <a:p>
            <a:pPr lvl="1"/>
            <a:r>
              <a:rPr lang="en-US"/>
              <a:t>1 unfair review on t (assume the attacker always wants to maximize the rating)</a:t>
            </a:r>
          </a:p>
          <a:p>
            <a:pPr lvl="1"/>
            <a:r>
              <a:rPr lang="en-US"/>
              <a:t>N-1 fair reviews to other random products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marL="0" indent="0">
              <a:buNone/>
            </a:pPr>
            <a:r>
              <a:rPr lang="en-US" sz="2000"/>
              <a:t>We assume (</a:t>
            </a:r>
            <a:r>
              <a:rPr lang="en-US" sz="2000" err="1"/>
              <a:t>i</a:t>
            </a:r>
            <a:r>
              <a:rPr lang="en-US" sz="2000"/>
              <a:t>) ratings from 1 to 5, (ii) the bad guys always want to maximize the rating</a:t>
            </a:r>
          </a:p>
          <a:p>
            <a:pPr marL="0" indent="0">
              <a:buNone/>
            </a:pPr>
            <a:r>
              <a:rPr lang="en-US" sz="2000"/>
              <a:t>* The bad guys may also try to improve their strategy by setting the ratings to 4 or a random number between 4 and 5.</a:t>
            </a: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44F48E-8C99-8C43-87F1-3B25FACE6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441" y="1552185"/>
            <a:ext cx="6609864" cy="691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45878C-18A0-604D-8D2A-449D814A29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864" y="4490829"/>
            <a:ext cx="9061487" cy="90280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2CE01-5713-4A49-AD13-7E576329F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235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0.5%</a:t>
            </a:r>
          </a:p>
        </p:txBody>
      </p:sp>
      <p:graphicFrame>
        <p:nvGraphicFramePr>
          <p:cNvPr id="5" name="Segnaposto contenut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456845"/>
              </p:ext>
            </p:extLst>
          </p:nvPr>
        </p:nvGraphicFramePr>
        <p:xfrm>
          <a:off x="838200" y="1825625"/>
          <a:ext cx="10238105" cy="451612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-0.094 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=0.30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2.563 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1.272 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-0.688 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-0.115 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=0.40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40</a:t>
            </a:fld>
            <a:endParaRPr lang="en-US"/>
          </a:p>
        </p:txBody>
      </p:sp>
      <p:sp>
        <p:nvSpPr>
          <p:cNvPr id="3" name="Rettangolo 2"/>
          <p:cNvSpPr/>
          <p:nvPr/>
        </p:nvSpPr>
        <p:spPr>
          <a:xfrm>
            <a:off x="838200" y="6356350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</a:t>
            </a:r>
            <a:r>
              <a:rPr lang="it-IT" err="1">
                <a:solidFill>
                  <a:srgbClr val="0070C0"/>
                </a:solidFill>
              </a:rPr>
              <a:t>depth</a:t>
            </a:r>
            <a:r>
              <a:rPr lang="it-IT">
                <a:solidFill>
                  <a:srgbClr val="0070C0"/>
                </a:solidFill>
              </a:rPr>
              <a:t> </a:t>
            </a:r>
            <a:r>
              <a:rPr lang="it-IT" err="1">
                <a:solidFill>
                  <a:srgbClr val="0070C0"/>
                </a:solidFill>
              </a:rPr>
              <a:t>comments</a:t>
            </a:r>
            <a:r>
              <a:rPr lang="it-IT">
                <a:solidFill>
                  <a:srgbClr val="0070C0"/>
                </a:solidFill>
              </a:rPr>
              <a:t>/</a:t>
            </a:r>
            <a:r>
              <a:rPr lang="it-IT" err="1">
                <a:solidFill>
                  <a:srgbClr val="0070C0"/>
                </a:solidFill>
              </a:rPr>
              <a:t>discussion</a:t>
            </a:r>
            <a:endParaRPr lang="it-IT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394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011534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-0.996 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=0.60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10087292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0067754"/>
              </p:ext>
            </p:extLst>
          </p:nvPr>
        </p:nvGraphicFramePr>
        <p:xfrm>
          <a:off x="838200" y="1825625"/>
          <a:ext cx="10238105" cy="424180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-0.861 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-0.994 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302248" y="496371"/>
            <a:ext cx="27227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70C0"/>
                </a:solidFill>
              </a:rPr>
              <a:t>F1 </a:t>
            </a:r>
            <a:r>
              <a:rPr lang="en-US" sz="2400" dirty="0">
                <a:solidFill>
                  <a:srgbClr val="0070C0"/>
                </a:solidFill>
              </a:rPr>
              <a:t>relies on recall.</a:t>
            </a:r>
            <a:endParaRPr lang="it-IT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9880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85141939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2.983 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1.742 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-0.270 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4652611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288599"/>
              </p:ext>
            </p:extLst>
          </p:nvPr>
        </p:nvGraphicFramePr>
        <p:xfrm>
          <a:off x="838200" y="1825625"/>
          <a:ext cx="10238105" cy="424180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-0.908 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434308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45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5049141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=0.80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542091" y="843240"/>
            <a:ext cx="29418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=0.5%</a:t>
            </a:r>
          </a:p>
        </p:txBody>
      </p:sp>
    </p:spTree>
    <p:extLst>
      <p:ext uri="{BB962C8B-B14F-4D97-AF65-F5344CB8AC3E}">
        <p14:creationId xmlns:p14="http://schemas.microsoft.com/office/powerpoint/2010/main" val="15577642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46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91793371"/>
              </p:ext>
            </p:extLst>
          </p:nvPr>
        </p:nvGraphicFramePr>
        <p:xfrm>
          <a:off x="838200" y="1825625"/>
          <a:ext cx="10238105" cy="424180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4.636 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-0.315 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736351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47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93959107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OTC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Alpha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Amazon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144482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48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1348189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-0.775 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-0.514 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-0.966 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3950740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49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305976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-0.040 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5.326 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-0.179 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-0.618 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1.138 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25279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E802-BA55-7C43-AF96-373D31E94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A toy example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194E51-50BD-1A45-B176-EE9DEC8D1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576" y="0"/>
            <a:ext cx="4863224" cy="40605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D21259B-700A-FC48-B261-24D8F68B0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308054"/>
            <a:ext cx="9979705" cy="286890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10C8C2-777D-3641-A210-C1F6C08CA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752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50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184843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-0.907 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-0.748 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-0.984 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-0.952 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687652" y="727023"/>
            <a:ext cx="54337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70C0"/>
                </a:solidFill>
              </a:rPr>
              <a:t>Rev2 </a:t>
            </a:r>
            <a:r>
              <a:rPr lang="it-IT" dirty="0" err="1">
                <a:solidFill>
                  <a:srgbClr val="0070C0"/>
                </a:solidFill>
              </a:rPr>
              <a:t>become</a:t>
            </a:r>
            <a:r>
              <a:rPr lang="it-IT" dirty="0">
                <a:solidFill>
                  <a:srgbClr val="0070C0"/>
                </a:solidFill>
              </a:rPr>
              <a:t> the </a:t>
            </a:r>
            <a:r>
              <a:rPr lang="it-IT" dirty="0" err="1">
                <a:solidFill>
                  <a:srgbClr val="0070C0"/>
                </a:solidFill>
              </a:rPr>
              <a:t>worst</a:t>
            </a:r>
            <a:r>
              <a:rPr lang="it-IT" dirty="0">
                <a:solidFill>
                  <a:srgbClr val="0070C0"/>
                </a:solidFill>
              </a:rPr>
              <a:t> case in OTC ( </a:t>
            </a:r>
            <a:r>
              <a:rPr lang="it-IT" dirty="0" err="1">
                <a:solidFill>
                  <a:srgbClr val="0070C0"/>
                </a:solidFill>
              </a:rPr>
              <a:t>it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was</a:t>
            </a:r>
            <a:r>
              <a:rPr lang="it-IT" dirty="0">
                <a:solidFill>
                  <a:srgbClr val="0070C0"/>
                </a:solidFill>
              </a:rPr>
              <a:t> Fraudar).</a:t>
            </a:r>
          </a:p>
        </p:txBody>
      </p:sp>
    </p:spTree>
    <p:extLst>
      <p:ext uri="{BB962C8B-B14F-4D97-AF65-F5344CB8AC3E}">
        <p14:creationId xmlns:p14="http://schemas.microsoft.com/office/powerpoint/2010/main" val="36857376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532236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-0.832 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-0.053 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-0.927 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-0.921 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=20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-0.823 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5836564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2857895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10.903 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0.004 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2.694 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-0.256 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=0.10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=35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2839027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74493706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-0.801 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-0.522 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-0.972 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-0.852 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=0.20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=15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47173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5855694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-0.662 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=0.50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0.719 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1.573 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=0.90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=50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-0.769 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=0.30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</a:t>
                      </a:r>
                      <a:endParaRPr lang="pt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-0.761 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</a:t>
                      </a:r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=0.20 </a:t>
                      </a:r>
                      <a:endParaRPr lang="pt" dirty="0">
                        <a:effectLst/>
                      </a:endParaRPr>
                    </a:p>
                    <a:p>
                      <a:r>
                        <a:rPr lang="pt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pt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pt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=15</a:t>
                      </a:r>
                      <a:endParaRPr lang="pt" dirty="0">
                        <a:effectLst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957252" y="727023"/>
            <a:ext cx="2786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=5%.</a:t>
            </a:r>
          </a:p>
        </p:txBody>
      </p:sp>
    </p:spTree>
    <p:extLst>
      <p:ext uri="{BB962C8B-B14F-4D97-AF65-F5344CB8AC3E}">
        <p14:creationId xmlns:p14="http://schemas.microsoft.com/office/powerpoint/2010/main" val="17492518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A3D12-A5C8-C640-9C3C-7AAC6033C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57285"/>
          </a:xfrm>
        </p:spPr>
        <p:txBody>
          <a:bodyPr>
            <a:normAutofit fontScale="90000"/>
          </a:bodyPr>
          <a:lstStyle/>
          <a:p>
            <a:r>
              <a:rPr lang="en-US" dirty="0"/>
              <a:t>Metrics change of algorithms (averaging datasets) varying q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0FD93E-5CCE-BF4A-A39E-66242F09E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55</a:t>
            </a:fld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B60AE456-6479-E54A-BEE9-57AA2A16B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08930"/>
            <a:ext cx="3936802" cy="5249070"/>
          </a:xfr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D323616-56F4-4C4A-8388-06748838E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539" y="1608930"/>
            <a:ext cx="3936803" cy="524907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33BCBAE-F928-F042-889E-8D5E82CD28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3798" y="1608930"/>
            <a:ext cx="3936803" cy="524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70228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CFC4-D30D-5E44-B86B-D3E82F254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 for the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DFE281-50E0-6A49-BD09-F5F257E06B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cost for creating accounts are identical on the same website(data)</a:t>
                </a:r>
              </a:p>
              <a:p>
                <a:r>
                  <a:rPr lang="en-US" dirty="0"/>
                  <a:t>The cost for writing reviews are identical on the same website</a:t>
                </a:r>
              </a:p>
              <a:p>
                <a:r>
                  <a:rPr lang="en-US" dirty="0"/>
                  <a:t>The attacker use all the </a:t>
                </a:r>
                <a:r>
                  <a:rPr lang="en-US" dirty="0" err="1"/>
                  <a:t>sockpuppets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in the same way</a:t>
                </a:r>
              </a:p>
              <a:p>
                <a:pPr lvl="1"/>
                <a:r>
                  <a:rPr lang="en-US" dirty="0"/>
                  <a:t>The numbers of reviews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  <m:sup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bSup>
                  </m:oMath>
                </a14:m>
                <a:r>
                  <a:rPr lang="en-US" dirty="0"/>
                  <a:t> follow the same distribution, to simplify, we assume they have the same value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DFE281-50E0-6A49-BD09-F5F257E06B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8849BA-9C8A-1249-AB7B-0FC302CA2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56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5DDD21E-3818-8D4B-81C6-694BF88A4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2162306"/>
              </p:ext>
            </p:extLst>
          </p:nvPr>
        </p:nvGraphicFramePr>
        <p:xfrm>
          <a:off x="838198" y="4121768"/>
          <a:ext cx="10515600" cy="239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83969361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33871873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14041347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79452420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9993673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# fraudulent accounts per 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Std</a:t>
                      </a:r>
                      <a:r>
                        <a:rPr lang="en-US" dirty="0"/>
                        <a:t> of # frauds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# reviews per fraudulent account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Std</a:t>
                      </a:r>
                      <a:r>
                        <a:rPr lang="en-US" dirty="0"/>
                        <a:t> of # reviews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00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37.63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917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Alpha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40.80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449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Epinions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68.07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237.41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439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Amazon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893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257506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06118-E70A-774F-80A2-3E43C708A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9CAE59-3F01-F84A-870A-089DF8F43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57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6E25C1-DEE1-5E42-B009-09176DABE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Include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</a:t>
            </a:r>
            <a:r>
              <a:rPr lang="en-US" dirty="0"/>
              <a:t>rusted 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fairness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</a:p>
          <a:p>
            <a:pPr lvl="1"/>
            <a:r>
              <a:rPr lang="en-US" altLang="zh-CN" dirty="0"/>
              <a:t>100%</a:t>
            </a:r>
            <a:r>
              <a:rPr lang="zh-CN" altLang="en-US" dirty="0"/>
              <a:t> </a:t>
            </a:r>
            <a:r>
              <a:rPr lang="en-US" altLang="zh-CN" dirty="0"/>
              <a:t>reliability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reviews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739F5E-D2A0-BD4C-8CC4-1514CA923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3429000"/>
            <a:ext cx="8343900" cy="1409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8F6257-926F-3B45-A106-FEBA0BAAEE3C}"/>
              </a:ext>
            </a:extLst>
          </p:cNvPr>
          <p:cNvSpPr txBox="1"/>
          <p:nvPr/>
        </p:nvSpPr>
        <p:spPr>
          <a:xfrm>
            <a:off x="6034087" y="2600325"/>
            <a:ext cx="2357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the user is trusted.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9F8C46-C35A-A94D-BF7C-F47E8BFCF0D6}"/>
              </a:ext>
            </a:extLst>
          </p:cNvPr>
          <p:cNvSpPr txBox="1"/>
          <p:nvPr/>
        </p:nvSpPr>
        <p:spPr>
          <a:xfrm>
            <a:off x="1924050" y="5138499"/>
            <a:ext cx="2833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Fairness inferred from reliability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F887B6-2A0B-CE4C-BD32-FE5100DB04DB}"/>
              </a:ext>
            </a:extLst>
          </p:cNvPr>
          <p:cNvSpPr txBox="1"/>
          <p:nvPr/>
        </p:nvSpPr>
        <p:spPr>
          <a:xfrm>
            <a:off x="5091112" y="5113377"/>
            <a:ext cx="1323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Cold start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F3CD14-4154-DD46-A287-EC34B154F67F}"/>
              </a:ext>
            </a:extLst>
          </p:cNvPr>
          <p:cNvSpPr txBox="1"/>
          <p:nvPr/>
        </p:nvSpPr>
        <p:spPr>
          <a:xfrm>
            <a:off x="7434262" y="5143023"/>
            <a:ext cx="3919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Fairness inferred from normality of the behavior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4F9D3EB-5A57-784E-B283-E1A14BD50D3E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3581400" y="2969657"/>
            <a:ext cx="3631406" cy="616506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B5A0C45-DF4D-1D48-96BA-C9A69385BF10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3340894" y="4410635"/>
            <a:ext cx="921824" cy="727864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23435B4-0EB4-9D45-A866-2CACF6FEC3D1}"/>
              </a:ext>
            </a:extLst>
          </p:cNvPr>
          <p:cNvCxnSpPr>
            <a:cxnSpLocks/>
            <a:endCxn id="10" idx="0"/>
          </p:cNvCxnSpPr>
          <p:nvPr/>
        </p:nvCxnSpPr>
        <p:spPr>
          <a:xfrm flipH="1">
            <a:off x="5753100" y="4318045"/>
            <a:ext cx="565828" cy="795332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A6BD150-2D0B-7E48-8B20-A67785D4E6CF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7705166" y="4318045"/>
            <a:ext cx="1688865" cy="82497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42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34D4D-6C0A-2F4F-AE9F-F4FF61FD6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F314F-2779-2C42-8B53-D71A46156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58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75EB1-A847-404B-8082-BD096233D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11" y="3840957"/>
            <a:ext cx="9283700" cy="1993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80ED7C-90DC-A744-887E-62BD6933BAE3}"/>
              </a:ext>
            </a:extLst>
          </p:cNvPr>
          <p:cNvSpPr txBox="1"/>
          <p:nvPr/>
        </p:nvSpPr>
        <p:spPr>
          <a:xfrm>
            <a:off x="7723982" y="3628451"/>
            <a:ext cx="3719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trusted users.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661C9F-865E-1E4E-87FC-A25717D29199}"/>
              </a:ext>
            </a:extLst>
          </p:cNvPr>
          <p:cNvSpPr txBox="1"/>
          <p:nvPr/>
        </p:nvSpPr>
        <p:spPr>
          <a:xfrm>
            <a:off x="7771607" y="5313203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untrusted users.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AE424A-723B-DE48-A0A8-41A3AB36C095}"/>
              </a:ext>
            </a:extLst>
          </p:cNvPr>
          <p:cNvSpPr txBox="1"/>
          <p:nvPr/>
        </p:nvSpPr>
        <p:spPr>
          <a:xfrm>
            <a:off x="3760790" y="5959534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normality score.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A1FD2C0-B4FC-234A-8E6A-5C5A71AFB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01701" y="1815365"/>
            <a:ext cx="6578600" cy="1079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7511231-993E-694D-B5A1-DD16C3542136}"/>
              </a:ext>
            </a:extLst>
          </p:cNvPr>
          <p:cNvSpPr txBox="1"/>
          <p:nvPr/>
        </p:nvSpPr>
        <p:spPr>
          <a:xfrm>
            <a:off x="6600825" y="1540638"/>
            <a:ext cx="435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Distance to mean. Normalized to [-1, 1].</a:t>
            </a:r>
          </a:p>
        </p:txBody>
      </p:sp>
    </p:spTree>
    <p:extLst>
      <p:ext uri="{BB962C8B-B14F-4D97-AF65-F5344CB8AC3E}">
        <p14:creationId xmlns:p14="http://schemas.microsoft.com/office/powerpoint/2010/main" val="2991053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A7BAD-2BD2-FA4E-A0FB-922B85316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A767E-389B-B640-AB85-72F4A12EE9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Writing reviews will issue a review writing cost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>
                    <a:solidFill>
                      <a:srgbClr val="FF0000"/>
                    </a:solidFill>
                  </a:rPr>
                  <a:t>Removed cost for account creation, because they are usually reused by the attackers.</a:t>
                </a:r>
              </a:p>
              <a:p>
                <a:r>
                  <a:rPr lang="en-US" dirty="0"/>
                  <a:t>Given costs and a certain budge B,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𝑜𝑐𝑘𝑝𝑢𝑝𝑝𝑒𝑡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/>
                      <m:e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𝑟𝑒𝑣𝑖𝑒𝑤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bSup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The attackers are interested in the following things:</a:t>
                </a:r>
              </a:p>
              <a:p>
                <a:pPr lvl="1"/>
                <a:r>
                  <a:rPr lang="en-US" dirty="0"/>
                  <a:t>For a target product T, what is the </a:t>
                </a:r>
                <a:r>
                  <a:rPr lang="en-US" b="1" dirty="0"/>
                  <a:t>maximum change</a:t>
                </a:r>
                <a:r>
                  <a:rPr lang="en-US" dirty="0"/>
                  <a:t> the attacker is able to approach?</a:t>
                </a:r>
              </a:p>
              <a:p>
                <a:pPr lvl="2"/>
                <a:r>
                  <a:rPr lang="en-US" dirty="0"/>
                  <a:t>This is given by the previous tables.</a:t>
                </a:r>
              </a:p>
              <a:p>
                <a:pPr lvl="1"/>
                <a:r>
                  <a:rPr lang="en-US" dirty="0"/>
                  <a:t>For a target product T, what is the </a:t>
                </a:r>
                <a:r>
                  <a:rPr lang="en-US" b="1" dirty="0"/>
                  <a:t>maximum change given a certain budget</a:t>
                </a:r>
                <a:r>
                  <a:rPr lang="en-US" dirty="0"/>
                  <a:t>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A767E-389B-B640-AB85-72F4A12EE9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2632" b="-2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B66AA7-88D4-F744-8932-CB74096F2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12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setting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793036-914B-E846-9E09-E1C79D5AD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5800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BCB78-516D-9E49-A33D-319D6FF09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for fake accounts and 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EB4BE-C3F1-2D49-A3CE-AAA1403BE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allsocialmediasolution.us</a:t>
            </a:r>
            <a:r>
              <a:rPr lang="en-US" dirty="0"/>
              <a:t>/buy-amazon-reviews/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0564E1-E494-F043-A885-2340D973E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DAEDF5-140D-A34C-BF60-7204BFA31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1919"/>
            <a:ext cx="6546689" cy="41269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580127-2279-C14E-906B-576D3039A241}"/>
              </a:ext>
            </a:extLst>
          </p:cNvPr>
          <p:cNvSpPr txBox="1"/>
          <p:nvPr/>
        </p:nvSpPr>
        <p:spPr>
          <a:xfrm>
            <a:off x="6096000" y="3829084"/>
            <a:ext cx="5118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cost per review ranges from $6, $7, $8, $10, and $15 and the price varies by packages.</a:t>
            </a:r>
          </a:p>
        </p:txBody>
      </p:sp>
    </p:spTree>
    <p:extLst>
      <p:ext uri="{BB962C8B-B14F-4D97-AF65-F5344CB8AC3E}">
        <p14:creationId xmlns:p14="http://schemas.microsoft.com/office/powerpoint/2010/main" val="10494836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A3709-1977-1141-B679-095E1DDE1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Price of fake reviews on major websites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A4B6A2A-B262-C544-9D67-D4651DA030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2816821"/>
              </p:ext>
            </p:extLst>
          </p:nvPr>
        </p:nvGraphicFramePr>
        <p:xfrm>
          <a:off x="2095500" y="1613059"/>
          <a:ext cx="7886700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54240603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35713146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3538067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Website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188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Amazon*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$6, 8, 10, 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https://</a:t>
                      </a:r>
                      <a:r>
                        <a:rPr lang="en-US" sz="1600" dirty="0" err="1"/>
                        <a:t>allsocialmediasolution.us</a:t>
                      </a:r>
                      <a:r>
                        <a:rPr lang="en-US" sz="1600" dirty="0"/>
                        <a:t>/buy-amazon-reviews/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5920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$6, 8, 10, 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https://</a:t>
                      </a:r>
                      <a:r>
                        <a:rPr lang="en-US" sz="1600" dirty="0" err="1"/>
                        <a:t>allsocialmediasolution.us</a:t>
                      </a:r>
                      <a:r>
                        <a:rPr lang="en-US" sz="1600" dirty="0"/>
                        <a:t>/buy-</a:t>
                      </a:r>
                      <a:r>
                        <a:rPr lang="en-US" sz="1600" dirty="0" err="1"/>
                        <a:t>epinions</a:t>
                      </a:r>
                      <a:r>
                        <a:rPr lang="en-US" sz="1600" dirty="0"/>
                        <a:t>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117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Yelp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/>
                        </a:rPr>
                        <a:t>https://pubsonline.informs.org/doi/pdf/10.1287/mnsc.2015.2304</a:t>
                      </a:r>
                      <a:endParaRPr lang="en-US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3706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Tripadvisor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AppWatcher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unveiling the underground market of trading mobile app reviews (</a:t>
                      </a:r>
                      <a:r>
                        <a:rPr lang="en-US" sz="16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WiSec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15)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04374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iOS App Store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https://reviews-</a:t>
                      </a:r>
                      <a:r>
                        <a:rPr lang="en-US" sz="1600" dirty="0" err="1"/>
                        <a:t>up.com</a:t>
                      </a:r>
                      <a:r>
                        <a:rPr lang="en-US" sz="1600" dirty="0"/>
                        <a:t>/</a:t>
                      </a:r>
                      <a:r>
                        <a:rPr lang="en-US" sz="1600" dirty="0" err="1"/>
                        <a:t>ios</a:t>
                      </a:r>
                      <a:r>
                        <a:rPr lang="en-US" sz="1600" dirty="0"/>
                        <a:t>-app-reviews/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948457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Android reviews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https://reviews-</a:t>
                      </a:r>
                      <a:r>
                        <a:rPr lang="en-US" sz="1600" dirty="0" err="1"/>
                        <a:t>up.com</a:t>
                      </a:r>
                      <a:r>
                        <a:rPr lang="en-US" sz="1600" dirty="0"/>
                        <a:t>/android-app-reviews/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5803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658F3C-83EA-BD43-8461-DA9F29A86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48984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0F98B-AD17-6949-899B-E3C6F48B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for the budget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7490AF-1E11-444D-85BF-80BC35F6ED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400" dirty="0"/>
                  <a:t>For each dataset D</a:t>
                </a:r>
              </a:p>
              <a:p>
                <a:pPr lvl="1"/>
                <a:r>
                  <a:rPr lang="en-US" dirty="0"/>
                  <a:t>For a budget and costs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𝑟𝑒𝑣𝑖𝑒𝑤</m:t>
                        </m:r>
                      </m:sub>
                    </m:sSub>
                  </m:oMath>
                </a14:m>
                <a:endParaRPr lang="en-US" dirty="0"/>
              </a:p>
              <a:p>
                <a:pPr lvl="2"/>
                <a:r>
                  <a:rPr lang="en-US" sz="2400" dirty="0"/>
                  <a:t>For algorithm A and target T</a:t>
                </a:r>
              </a:p>
              <a:p>
                <a:pPr lvl="3"/>
                <a:r>
                  <a:rPr lang="en-US" sz="2200" dirty="0"/>
                  <a:t>Find all the eligible numbers of </a:t>
                </a:r>
                <a:r>
                  <a:rPr lang="en-US" sz="2200" dirty="0" err="1"/>
                  <a:t>sockpuppets</a:t>
                </a:r>
                <a:r>
                  <a:rPr lang="en-US" sz="2200" dirty="0"/>
                  <a:t> and numbers of total reviews</a:t>
                </a:r>
              </a:p>
              <a:p>
                <a:pPr lvl="4"/>
                <a:r>
                  <a:rPr lang="en-US" sz="2000" dirty="0"/>
                  <a:t>Find the largest change (drop) of the metrics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7490AF-1E11-444D-85BF-80BC35F6ED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24" t="-2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BD01C-4E32-5647-A124-EF53BB43D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2372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q=0.5%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63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E6DF971-EE8E-BA40-9BE8-1A676B0B7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</p:spTree>
    <p:extLst>
      <p:ext uri="{BB962C8B-B14F-4D97-AF65-F5344CB8AC3E}">
        <p14:creationId xmlns:p14="http://schemas.microsoft.com/office/powerpoint/2010/main" val="252540536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q=1%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C7A79AD-AFA1-3E41-8B93-33C7AFEF49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67021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q=3%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B56CD69-850F-674D-B3A8-6DDA243EA9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07734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q=5%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82EAADF-946F-C94B-8EB4-EE43A73B54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9028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performance for budget model (amazon) q=10%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7EF815-B163-B341-B57A-94DB67A864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2629694"/>
            <a:ext cx="8229600" cy="2743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1192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34D4D-6C0A-2F4F-AE9F-F4FF61FD6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(RECAP) Propose a model with trusted users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F314F-2779-2C42-8B53-D71A46156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68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75EB1-A847-404B-8082-BD096233D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11" y="3840957"/>
            <a:ext cx="9283700" cy="1993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80ED7C-90DC-A744-887E-62BD6933BAE3}"/>
              </a:ext>
            </a:extLst>
          </p:cNvPr>
          <p:cNvSpPr txBox="1"/>
          <p:nvPr/>
        </p:nvSpPr>
        <p:spPr>
          <a:xfrm>
            <a:off x="7723982" y="3628451"/>
            <a:ext cx="3719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trusted users.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661C9F-865E-1E4E-87FC-A25717D29199}"/>
              </a:ext>
            </a:extLst>
          </p:cNvPr>
          <p:cNvSpPr txBox="1"/>
          <p:nvPr/>
        </p:nvSpPr>
        <p:spPr>
          <a:xfrm>
            <a:off x="7771607" y="5313203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untrusted users.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AE424A-723B-DE48-A0A8-41A3AB36C095}"/>
              </a:ext>
            </a:extLst>
          </p:cNvPr>
          <p:cNvSpPr txBox="1"/>
          <p:nvPr/>
        </p:nvSpPr>
        <p:spPr>
          <a:xfrm>
            <a:off x="3760790" y="5959534"/>
            <a:ext cx="3719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inferred from normality score.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A1FD2C0-B4FC-234A-8E6A-5C5A71AFB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01701" y="1815365"/>
            <a:ext cx="6578600" cy="1079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7511231-993E-694D-B5A1-DD16C3542136}"/>
              </a:ext>
            </a:extLst>
          </p:cNvPr>
          <p:cNvSpPr txBox="1"/>
          <p:nvPr/>
        </p:nvSpPr>
        <p:spPr>
          <a:xfrm>
            <a:off x="6600825" y="1540638"/>
            <a:ext cx="4357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Distance to mean. Normalized to [-1, 1].</a:t>
            </a:r>
          </a:p>
        </p:txBody>
      </p:sp>
    </p:spTree>
    <p:extLst>
      <p:ext uri="{BB962C8B-B14F-4D97-AF65-F5344CB8AC3E}">
        <p14:creationId xmlns:p14="http://schemas.microsoft.com/office/powerpoint/2010/main" val="2095865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4054-9FEC-E945-84BA-5B510377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design for proposed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ED19F-468E-D048-B4BC-7F8B19372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the number of trusted users</a:t>
            </a:r>
          </a:p>
          <a:p>
            <a:pPr lvl="1"/>
            <a:r>
              <a:rPr lang="en-US" dirty="0"/>
              <a:t>Vary k (fraction of </a:t>
            </a:r>
            <a:r>
              <a:rPr lang="en-US" dirty="0" err="1"/>
              <a:t>sockpuppets</a:t>
            </a:r>
            <a:r>
              <a:rPr lang="en-US" dirty="0"/>
              <a:t>) and N (number of reviews), for each target T</a:t>
            </a:r>
          </a:p>
          <a:p>
            <a:pPr lvl="2"/>
            <a:r>
              <a:rPr lang="en-US" dirty="0"/>
              <a:t>For each configuration of alpha, beta, gamma</a:t>
            </a:r>
          </a:p>
          <a:p>
            <a:pPr lvl="2"/>
            <a:r>
              <a:rPr lang="en-US" dirty="0"/>
              <a:t>Compute average score for the users</a:t>
            </a:r>
          </a:p>
          <a:p>
            <a:pPr lvl="3"/>
            <a:r>
              <a:rPr lang="en-US" dirty="0"/>
              <a:t>For each q percentile (0.5%, 1%, 3%, 5%, 10%)</a:t>
            </a:r>
          </a:p>
          <a:p>
            <a:pPr lvl="4"/>
            <a:r>
              <a:rPr lang="en-US" dirty="0"/>
              <a:t>Compute precision, recall, f1</a:t>
            </a:r>
          </a:p>
          <a:p>
            <a:pPr lvl="1"/>
            <a:r>
              <a:rPr lang="en-US" dirty="0"/>
              <a:t>Compute average change on each q percentile</a:t>
            </a:r>
          </a:p>
          <a:p>
            <a:r>
              <a:rPr lang="en-US" dirty="0"/>
              <a:t>Compare with other algorithms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7E217-F0ED-A046-8D2A-8E63D9C7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76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>
                <a:latin typeface="+mn-lt"/>
              </a:rPr>
              <a:t>Datasets</a:t>
            </a:r>
            <a:endParaRPr lang="it-IT">
              <a:latin typeface="+mn-lt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Source (</a:t>
            </a:r>
            <a:r>
              <a:rPr lang="it-IT" err="1"/>
              <a:t>user</a:t>
            </a:r>
            <a:r>
              <a:rPr lang="it-IT"/>
              <a:t>), </a:t>
            </a:r>
            <a:r>
              <a:rPr lang="it-IT" err="1"/>
              <a:t>destination</a:t>
            </a:r>
            <a:r>
              <a:rPr lang="it-IT"/>
              <a:t> (</a:t>
            </a:r>
            <a:r>
              <a:rPr lang="it-IT" err="1"/>
              <a:t>user</a:t>
            </a:r>
            <a:r>
              <a:rPr lang="it-IT"/>
              <a:t>/</a:t>
            </a:r>
            <a:r>
              <a:rPr lang="it-IT" err="1"/>
              <a:t>product</a:t>
            </a:r>
            <a:r>
              <a:rPr lang="it-IT"/>
              <a:t>), rating, </a:t>
            </a:r>
            <a:r>
              <a:rPr lang="it-IT" err="1"/>
              <a:t>timestamp</a:t>
            </a:r>
            <a:endParaRPr lang="it-IT"/>
          </a:p>
          <a:p>
            <a:r>
              <a:rPr lang="it-IT"/>
              <a:t>Ground </a:t>
            </a:r>
            <a:r>
              <a:rPr lang="it-IT" err="1"/>
              <a:t>truth</a:t>
            </a:r>
            <a:r>
              <a:rPr lang="it-IT"/>
              <a:t> data: </a:t>
            </a:r>
            <a:r>
              <a:rPr lang="it-IT" err="1"/>
              <a:t>benign</a:t>
            </a:r>
            <a:r>
              <a:rPr lang="it-IT"/>
              <a:t> vs </a:t>
            </a:r>
            <a:r>
              <a:rPr lang="it-IT" err="1"/>
              <a:t>fake</a:t>
            </a:r>
            <a:endParaRPr lang="it-IT"/>
          </a:p>
          <a:p>
            <a:r>
              <a:rPr lang="it-IT"/>
              <a:t>Data </a:t>
            </a:r>
            <a:r>
              <a:rPr lang="it-IT" err="1"/>
              <a:t>statistics</a:t>
            </a:r>
            <a:r>
              <a:rPr lang="it-IT"/>
              <a:t>:</a:t>
            </a:r>
          </a:p>
          <a:p>
            <a:pPr lvl="1"/>
            <a:endParaRPr lang="it-IT"/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92364"/>
              </p:ext>
            </p:extLst>
          </p:nvPr>
        </p:nvGraphicFramePr>
        <p:xfrm>
          <a:off x="2254385" y="3495226"/>
          <a:ext cx="7992274" cy="1849054"/>
        </p:xfrm>
        <a:graphic>
          <a:graphicData uri="http://schemas.openxmlformats.org/drawingml/2006/table">
            <a:tbl>
              <a:tblPr/>
              <a:tblGrid>
                <a:gridCol w="1300933">
                  <a:extLst>
                    <a:ext uri="{9D8B030D-6E8A-4147-A177-3AD203B41FA5}">
                      <a16:colId xmlns:a16="http://schemas.microsoft.com/office/drawing/2014/main" val="3848517197"/>
                    </a:ext>
                  </a:extLst>
                </a:gridCol>
                <a:gridCol w="936001">
                  <a:extLst>
                    <a:ext uri="{9D8B030D-6E8A-4147-A177-3AD203B41FA5}">
                      <a16:colId xmlns:a16="http://schemas.microsoft.com/office/drawing/2014/main" val="4175259441"/>
                    </a:ext>
                  </a:extLst>
                </a:gridCol>
                <a:gridCol w="1788458">
                  <a:extLst>
                    <a:ext uri="{9D8B030D-6E8A-4147-A177-3AD203B41FA5}">
                      <a16:colId xmlns:a16="http://schemas.microsoft.com/office/drawing/2014/main" val="2930322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089042784"/>
                    </a:ext>
                  </a:extLst>
                </a:gridCol>
                <a:gridCol w="1411942">
                  <a:extLst>
                    <a:ext uri="{9D8B030D-6E8A-4147-A177-3AD203B41FA5}">
                      <a16:colId xmlns:a16="http://schemas.microsoft.com/office/drawing/2014/main" val="3295657590"/>
                    </a:ext>
                  </a:extLst>
                </a:gridCol>
                <a:gridCol w="1183340">
                  <a:extLst>
                    <a:ext uri="{9D8B030D-6E8A-4147-A177-3AD203B41FA5}">
                      <a16:colId xmlns:a16="http://schemas.microsoft.com/office/drawing/2014/main" val="2650388836"/>
                    </a:ext>
                  </a:extLst>
                </a:gridCol>
              </a:tblGrid>
              <a:tr h="37077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Dataset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#source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destination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#rating 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legitimate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fraudster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2203530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4814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35592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180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3686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5412772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120486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13285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13668104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9291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1013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23967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256059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74258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568454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358128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33DA3F-8777-AC43-8210-0A5D1DDEA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0541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Old</a:t>
            </a:r>
            <a:r>
              <a:rPr lang="it-IT"/>
              <a:t> </a:t>
            </a:r>
            <a:r>
              <a:rPr lang="it-IT" err="1"/>
              <a:t>slides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F0A193-EC57-8B43-B85B-9FE1F24D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0020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5C08FC9-5C16-A74F-AE3B-723D64106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109" y="2308328"/>
            <a:ext cx="11697917" cy="350937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q=0.02)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/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𝑐h𝑎𝑛𝑔𝑒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)/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92F602C-F308-2E46-AFAD-C557AA57779A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depends on both k and N values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CE35811-8F8C-FC44-8366-43F06C866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7418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D638F9-B5D9-F848-8E0B-DDBDBCDD8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9382" y="2335164"/>
            <a:ext cx="11466543" cy="340445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DDE11-D837-F242-B199-73898E50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89646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AC3B87-200A-7B4E-82DC-08DA17E33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36" y="2294618"/>
            <a:ext cx="11811580" cy="3543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3FA661F-1849-5043-8E81-BDACD3CB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5062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38B0D1-7899-9C4E-92DF-672EFCBFD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27" y="2335238"/>
            <a:ext cx="11723073" cy="3516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97589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2973FE-5ED1-9648-BFD8-A52192B1F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26" y="2255727"/>
            <a:ext cx="11724000" cy="3517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7218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73068A-6AA1-2A4F-BFE4-E6D828A32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75" y="2249726"/>
            <a:ext cx="11744004" cy="35232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N more than 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8F7302-62FB-6F48-BBC8-9580B2E27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1033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q=0.02)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2565" y="2239416"/>
          <a:ext cx="10986870" cy="4299496"/>
        </p:xfrm>
        <a:graphic>
          <a:graphicData uri="http://schemas.openxmlformats.org/drawingml/2006/table">
            <a:tbl>
              <a:tblPr/>
              <a:tblGrid>
                <a:gridCol w="1041009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42717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499544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-0.378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-0.536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-0.582 k=0.90 n=10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-0.933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-0.535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-0.605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-0.692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4425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20505" y="2152357"/>
          <a:ext cx="11071276" cy="4082253"/>
        </p:xfrm>
        <a:graphic>
          <a:graphicData uri="http://schemas.openxmlformats.org/drawingml/2006/table">
            <a:tbl>
              <a:tblPr/>
              <a:tblGrid>
                <a:gridCol w="1049006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51496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7561"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 k=0.90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 k=0.90 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 k=0.70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 k=0.90 n=5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 k=0.50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B2B939-F48B-034A-BE1C-FC85B5C4873E}"/>
              </a:ext>
            </a:extLst>
          </p:cNvPr>
          <p:cNvSpPr txBox="1"/>
          <p:nvPr/>
        </p:nvSpPr>
        <p:spPr>
          <a:xfrm>
            <a:off x="6822831" y="1477108"/>
            <a:ext cx="3252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smaller than q=0.02</a:t>
            </a:r>
          </a:p>
        </p:txBody>
      </p:sp>
    </p:spTree>
    <p:extLst>
      <p:ext uri="{BB962C8B-B14F-4D97-AF65-F5344CB8AC3E}">
        <p14:creationId xmlns:p14="http://schemas.microsoft.com/office/powerpoint/2010/main" val="219671143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772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0.311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-0.529 k=0.50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-0.062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 k=0.90 n=15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-0.367 k=0.40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-0.623 k=0.70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-0.031 k=0.70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-0.733 k=0.30 n=35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0.111 k=0.80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-0.276 k=0.20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-0.160 k=0.90 n=5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-0.282 k=0.10 n=40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594D17-60C2-F244-BE94-CD52EBEC455C}"/>
              </a:ext>
            </a:extLst>
          </p:cNvPr>
          <p:cNvSpPr txBox="1"/>
          <p:nvPr/>
        </p:nvSpPr>
        <p:spPr>
          <a:xfrm>
            <a:off x="6822831" y="1477108"/>
            <a:ext cx="364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even smaller than q=0.1</a:t>
            </a:r>
          </a:p>
        </p:txBody>
      </p:sp>
    </p:spTree>
    <p:extLst>
      <p:ext uri="{BB962C8B-B14F-4D97-AF65-F5344CB8AC3E}">
        <p14:creationId xmlns:p14="http://schemas.microsoft.com/office/powerpoint/2010/main" val="3137485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/>
              <a:t>Competitors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Rev2: </a:t>
            </a:r>
            <a:r>
              <a:rPr lang="en-US" err="1"/>
              <a:t>Srijan</a:t>
            </a:r>
            <a:r>
              <a:rPr lang="en-US"/>
              <a:t> Kumar, et al. REV2: Fraudulent User Prediction in Rating Platforms. (WSDM 2016)</a:t>
            </a:r>
          </a:p>
          <a:p>
            <a:r>
              <a:rPr lang="en-US"/>
              <a:t>Bad: Abhinav Mishra, Arnab Bhattacharya. Finding the Bias and Prestige of Nodes in Networks based on Trust Scores. (WWW 2011)</a:t>
            </a:r>
          </a:p>
          <a:p>
            <a:r>
              <a:rPr lang="en-US" err="1"/>
              <a:t>Birdnest</a:t>
            </a:r>
            <a:r>
              <a:rPr lang="en-US"/>
              <a:t>: Bryan </a:t>
            </a:r>
            <a:r>
              <a:rPr lang="en-US" err="1"/>
              <a:t>Hooi</a:t>
            </a:r>
            <a:r>
              <a:rPr lang="en-US"/>
              <a:t>, et al. Bayesian Inference for Ratings-Fraud Detection. (SIAM 2016)</a:t>
            </a:r>
          </a:p>
          <a:p>
            <a:r>
              <a:rPr lang="en-US"/>
              <a:t>Trust: Guan Wang, </a:t>
            </a:r>
            <a:r>
              <a:rPr lang="en-US" err="1"/>
              <a:t>Sihong</a:t>
            </a:r>
            <a:r>
              <a:rPr lang="en-US"/>
              <a:t> </a:t>
            </a:r>
            <a:r>
              <a:rPr lang="en-US" err="1"/>
              <a:t>Xie</a:t>
            </a:r>
            <a:r>
              <a:rPr lang="en-US"/>
              <a:t>, Bing Liu, Philip Yu. Review graph based online store review spammer detection. (ICDM 2011)</a:t>
            </a:r>
          </a:p>
          <a:p>
            <a:r>
              <a:rPr lang="en-US" err="1"/>
              <a:t>FraudEagle</a:t>
            </a:r>
            <a:r>
              <a:rPr lang="en-US"/>
              <a:t>: Leman </a:t>
            </a:r>
            <a:r>
              <a:rPr lang="en-US" err="1"/>
              <a:t>Akoglu</a:t>
            </a:r>
            <a:r>
              <a:rPr lang="en-US"/>
              <a:t> et al. Opinion Fraud Detection in Online Reviews by Network Effects. (AAAI 2013)</a:t>
            </a:r>
          </a:p>
          <a:p>
            <a:r>
              <a:rPr lang="en-US"/>
              <a:t>FRAUDAR: Bryan </a:t>
            </a:r>
            <a:r>
              <a:rPr lang="en-US" err="1"/>
              <a:t>Hooi</a:t>
            </a:r>
            <a:r>
              <a:rPr lang="en-US"/>
              <a:t> et al. </a:t>
            </a:r>
            <a:r>
              <a:rPr lang="en-US" err="1"/>
              <a:t>Fraudar</a:t>
            </a:r>
            <a:r>
              <a:rPr lang="en-US"/>
              <a:t>: Bounding Graph Fraud in the Face of Camouflage. (KDD 2016)</a:t>
            </a:r>
          </a:p>
          <a:p>
            <a:r>
              <a:rPr lang="en-US" err="1"/>
              <a:t>Rsd</a:t>
            </a:r>
            <a:r>
              <a:rPr lang="en-US"/>
              <a:t>: Guan Wang et al. Review Graph Based Online Store Review Spammer Detection. (ICDM 2011)</a:t>
            </a:r>
          </a:p>
          <a:p>
            <a:pPr lvl="1"/>
            <a:endParaRPr lang="en-US"/>
          </a:p>
        </p:txBody>
      </p:sp>
      <p:sp>
        <p:nvSpPr>
          <p:cNvPr id="4" name="CasellaDiTesto 3"/>
          <p:cNvSpPr txBox="1"/>
          <p:nvPr/>
        </p:nvSpPr>
        <p:spPr>
          <a:xfrm>
            <a:off x="648586" y="6044609"/>
            <a:ext cx="11082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Our goal is a new algorithm that is </a:t>
            </a:r>
            <a:r>
              <a:rPr lang="en-US" err="1"/>
              <a:t>resistent</a:t>
            </a:r>
            <a:r>
              <a:rPr lang="en-US"/>
              <a:t> to this type of attack. So, the competitors are other fraudulent detectors</a:t>
            </a:r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BB2863-4A69-B143-9A72-4F1C9465A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4216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(precision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 k=0.10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 k=0.30 n=15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 k=0.30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 k=0.30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 k=0.30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 k=0.20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80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74AB1D-4059-4748-B4F5-CCF612FEE1CE}"/>
              </a:ext>
            </a:extLst>
          </p:cNvPr>
          <p:cNvSpPr txBox="1"/>
          <p:nvPr/>
        </p:nvSpPr>
        <p:spPr>
          <a:xfrm>
            <a:off x="7160455" y="1690688"/>
            <a:ext cx="2019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Precision are larger.</a:t>
            </a:r>
          </a:p>
        </p:txBody>
      </p:sp>
    </p:spTree>
    <p:extLst>
      <p:ext uri="{BB962C8B-B14F-4D97-AF65-F5344CB8AC3E}">
        <p14:creationId xmlns:p14="http://schemas.microsoft.com/office/powerpoint/2010/main" val="178234149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(recall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 k=0.70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 k=0.60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DB672-0ECA-7840-9D52-7FC57D42D07C}"/>
              </a:ext>
            </a:extLst>
          </p:cNvPr>
          <p:cNvSpPr txBox="1"/>
          <p:nvPr/>
        </p:nvSpPr>
        <p:spPr>
          <a:xfrm>
            <a:off x="6822831" y="1477108"/>
            <a:ext cx="5097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sockpuppets have big impact on recall numbers.</a:t>
            </a:r>
          </a:p>
        </p:txBody>
      </p:sp>
    </p:spTree>
    <p:extLst>
      <p:ext uri="{BB962C8B-B14F-4D97-AF65-F5344CB8AC3E}">
        <p14:creationId xmlns:p14="http://schemas.microsoft.com/office/powerpoint/2010/main" val="136327490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8E4B5-0D0B-5446-B82F-F9EB8C4BE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next step: How to defend against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C19B2-46FA-524C-86D5-9665857BE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K: the number of sockpuppets</a:t>
            </a:r>
          </a:p>
          <a:p>
            <a:pPr lvl="1"/>
            <a:r>
              <a:rPr lang="en-US"/>
              <a:t>Affect algorithms that rely on rating distributions, for example, </a:t>
            </a:r>
            <a:r>
              <a:rPr lang="en-US" err="1"/>
              <a:t>birdnest</a:t>
            </a:r>
            <a:r>
              <a:rPr lang="en-US"/>
              <a:t>, and trust</a:t>
            </a:r>
          </a:p>
          <a:p>
            <a:r>
              <a:rPr lang="en-US"/>
              <a:t>N: number of reviews generated by </a:t>
            </a:r>
            <a:r>
              <a:rPr lang="en-US" b="1"/>
              <a:t>one</a:t>
            </a:r>
            <a:r>
              <a:rPr lang="en-US"/>
              <a:t> sockpuppet</a:t>
            </a:r>
          </a:p>
          <a:p>
            <a:pPr lvl="1"/>
            <a:r>
              <a:rPr lang="en-US"/>
              <a:t>Affect algorithms that rely on reputation, for example, BAD</a:t>
            </a:r>
          </a:p>
          <a:p>
            <a:r>
              <a:rPr lang="en-US"/>
              <a:t>Semi-supervised learning with partial ground truth</a:t>
            </a:r>
          </a:p>
          <a:p>
            <a:pPr lvl="1"/>
            <a:r>
              <a:rPr lang="en-US"/>
              <a:t>Label propagation</a:t>
            </a:r>
          </a:p>
          <a:p>
            <a:pPr lvl="1"/>
            <a:r>
              <a:rPr lang="en-US"/>
              <a:t>Graph embedding</a:t>
            </a:r>
          </a:p>
          <a:p>
            <a:pPr lvl="1"/>
            <a:r>
              <a:rPr lang="en-US"/>
              <a:t>Graph convolutional network</a:t>
            </a:r>
          </a:p>
          <a:p>
            <a:pPr lvl="1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3C35A-5DAD-394D-9499-98ACD6854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7589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4BC6-B93F-AF4E-B041-CEA9A92B7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rounds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2045B3-54B1-DC4D-9A55-C918ECC7F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006" y="1825625"/>
            <a:ext cx="6843793" cy="4351338"/>
          </a:xfrm>
        </p:spPr>
        <p:txBody>
          <a:bodyPr/>
          <a:lstStyle/>
          <a:p>
            <a:r>
              <a:rPr lang="en-US"/>
              <a:t>For each K, average over N and t</a:t>
            </a:r>
          </a:p>
          <a:p>
            <a:pPr lvl="1"/>
            <a:r>
              <a:rPr lang="en-US"/>
              <a:t>Average precision</a:t>
            </a:r>
          </a:p>
          <a:p>
            <a:pPr lvl="1"/>
            <a:r>
              <a:rPr lang="en-US"/>
              <a:t>AUC</a:t>
            </a:r>
          </a:p>
          <a:p>
            <a:pPr lvl="1"/>
            <a:r>
              <a:rPr lang="en-US"/>
              <a:t>Precision at 5% - 50% (top k precision)</a:t>
            </a:r>
          </a:p>
          <a:p>
            <a:pPr lvl="1"/>
            <a:r>
              <a:rPr lang="en-US"/>
              <a:t>Evade rate at 5% - 50% (top k evade rate)</a:t>
            </a:r>
          </a:p>
          <a:p>
            <a:pPr lvl="1"/>
            <a:r>
              <a:rPr lang="en-US"/>
              <a:t>Evaluate the metrics on fraudster/sockpuppet/combined</a:t>
            </a:r>
          </a:p>
          <a:p>
            <a:r>
              <a:rPr lang="en-US"/>
              <a:t>Then switch K and N to evaluate the impact of 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6558FD-C6B0-5C44-811B-9FC84EEC0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26" y="1690688"/>
            <a:ext cx="3285964" cy="444667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4C3693-4FA1-5E4F-A371-7AD04560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84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Parameters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83781" y="1825625"/>
            <a:ext cx="10870019" cy="4351338"/>
          </a:xfrm>
        </p:spPr>
        <p:txBody>
          <a:bodyPr>
            <a:normAutofit/>
          </a:bodyPr>
          <a:lstStyle/>
          <a:p>
            <a:r>
              <a:rPr lang="it-IT" err="1"/>
              <a:t>Dataset</a:t>
            </a:r>
            <a:r>
              <a:rPr lang="it-IT"/>
              <a:t>: D </a:t>
            </a:r>
            <a:r>
              <a:rPr lang="it-IT">
                <a:sym typeface="Symbol" panose="05050102010706020507" pitchFamily="18" charset="2"/>
              </a:rPr>
              <a:t> {Alpha, OTC, </a:t>
            </a:r>
            <a:r>
              <a:rPr lang="it-IT" err="1">
                <a:sym typeface="Symbol" panose="05050102010706020507" pitchFamily="18" charset="2"/>
              </a:rPr>
              <a:t>Epinions</a:t>
            </a:r>
            <a:r>
              <a:rPr lang="it-IT">
                <a:sym typeface="Symbol" panose="05050102010706020507" pitchFamily="18" charset="2"/>
              </a:rPr>
              <a:t>, Amazon}</a:t>
            </a:r>
            <a:endParaRPr lang="it-IT"/>
          </a:p>
          <a:p>
            <a:r>
              <a:rPr lang="it-IT"/>
              <a:t>Competitor: A</a:t>
            </a:r>
            <a:r>
              <a:rPr lang="it-IT">
                <a:sym typeface="Symbol" panose="05050102010706020507" pitchFamily="18" charset="2"/>
              </a:rPr>
              <a:t>  {</a:t>
            </a:r>
            <a:r>
              <a:rPr lang="it-IT" err="1">
                <a:sym typeface="Symbol" panose="05050102010706020507" pitchFamily="18" charset="2"/>
              </a:rPr>
              <a:t>Rev2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Bad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Birdnest</a:t>
            </a:r>
            <a:r>
              <a:rPr lang="it-IT">
                <a:sym typeface="Symbol" panose="05050102010706020507" pitchFamily="18" charset="2"/>
              </a:rPr>
              <a:t>, Trust, FraudEagle, FRAUDAR, Rsd}</a:t>
            </a:r>
          </a:p>
          <a:p>
            <a:r>
              <a:rPr lang="it-IT"/>
              <a:t>Number of target </a:t>
            </a:r>
            <a:r>
              <a:rPr lang="it-IT" err="1"/>
              <a:t>products</a:t>
            </a:r>
            <a:r>
              <a:rPr lang="it-IT"/>
              <a:t>: T = 100</a:t>
            </a:r>
          </a:p>
          <a:p>
            <a:r>
              <a:rPr lang="it-IT"/>
              <a:t>Ratio sockpuppets/</a:t>
            </a:r>
            <a:r>
              <a:rPr lang="it-IT" err="1"/>
              <a:t>original</a:t>
            </a:r>
            <a:r>
              <a:rPr lang="it-IT"/>
              <a:t>:                          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{0%, 10%, …, 100%}</a:t>
            </a:r>
          </a:p>
          <a:p>
            <a:r>
              <a:rPr lang="it-IT" err="1"/>
              <a:t>Reviews</a:t>
            </a:r>
            <a:r>
              <a:rPr lang="it-IT"/>
              <a:t> by </a:t>
            </a:r>
            <a:r>
              <a:rPr lang="it-IT" err="1"/>
              <a:t>each</a:t>
            </a:r>
            <a:r>
              <a:rPr lang="it-IT"/>
              <a:t> sockpuppet: N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{1, 5, 10, 15, ..., 50}</a:t>
            </a:r>
          </a:p>
          <a:p>
            <a:r>
              <a:rPr lang="en-US"/>
              <a:t>Top percentile assumed as fraudulent: q </a:t>
            </a:r>
            <a:r>
              <a:rPr lang="it-IT">
                <a:sym typeface="Symbol" panose="05050102010706020507" pitchFamily="18" charset="2"/>
              </a:rPr>
              <a:t> {0.5%, 1%, 3%, 5%, 10%}</a:t>
            </a:r>
            <a:endParaRPr lang="it-IT"/>
          </a:p>
          <a:p>
            <a:endParaRPr lang="en-US">
              <a:solidFill>
                <a:srgbClr val="FF0000"/>
              </a:solidFill>
            </a:endParaRPr>
          </a:p>
          <a:p>
            <a:endParaRPr lang="it-IT"/>
          </a:p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2FCC44-E39C-9949-BE9E-3A46442A9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418" y="3307194"/>
            <a:ext cx="2064743" cy="63417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779994-36AE-9841-9E5D-D4AE2B6DC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22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2357</TotalTime>
  <Words>4095</Words>
  <Application>Microsoft Macintosh PowerPoint</Application>
  <PresentationFormat>Widescreen</PresentationFormat>
  <Paragraphs>2001</Paragraphs>
  <Slides>83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83</vt:i4>
      </vt:variant>
    </vt:vector>
  </HeadingPairs>
  <TitlesOfParts>
    <vt:vector size="88" baseType="lpstr">
      <vt:lpstr>Arial</vt:lpstr>
      <vt:lpstr>Calibri</vt:lpstr>
      <vt:lpstr>Calibri Light</vt:lpstr>
      <vt:lpstr>Cambria Math</vt:lpstr>
      <vt:lpstr>Office Theme</vt:lpstr>
      <vt:lpstr>Definitions</vt:lpstr>
      <vt:lpstr>Definitions</vt:lpstr>
      <vt:lpstr>Definitions</vt:lpstr>
      <vt:lpstr>Definitions</vt:lpstr>
      <vt:lpstr>A toy example</vt:lpstr>
      <vt:lpstr>Experimental setting</vt:lpstr>
      <vt:lpstr>Datasets</vt:lpstr>
      <vt:lpstr>Competitors</vt:lpstr>
      <vt:lpstr>Parameters</vt:lpstr>
      <vt:lpstr>Experimental round</vt:lpstr>
      <vt:lpstr>Experimental results</vt:lpstr>
      <vt:lpstr>REV2 - OTC</vt:lpstr>
      <vt:lpstr>Bad - OTC</vt:lpstr>
      <vt:lpstr>Birdnest - OTC</vt:lpstr>
      <vt:lpstr>Trust - OTC</vt:lpstr>
      <vt:lpstr>FraudEagle - OTC</vt:lpstr>
      <vt:lpstr>FRAUDAR - OTC</vt:lpstr>
      <vt:lpstr>Rsd - OTC</vt:lpstr>
      <vt:lpstr>REV2 - Alpha</vt:lpstr>
      <vt:lpstr>Bad - Alpha</vt:lpstr>
      <vt:lpstr>Birdnest - Alpha</vt:lpstr>
      <vt:lpstr>Trust - Alpha</vt:lpstr>
      <vt:lpstr>FraudEagle - Alpha</vt:lpstr>
      <vt:lpstr>FRAUDAR - Alpha</vt:lpstr>
      <vt:lpstr>Rsd - Alpha</vt:lpstr>
      <vt:lpstr>REV2 - Epinions</vt:lpstr>
      <vt:lpstr>Bad - Epinions</vt:lpstr>
      <vt:lpstr>Birdnest - Epinions</vt:lpstr>
      <vt:lpstr>Trust - Epinions</vt:lpstr>
      <vt:lpstr>FraudEagle - Epinions</vt:lpstr>
      <vt:lpstr>FRAUDAR - Epinions</vt:lpstr>
      <vt:lpstr>Rsd - Epinions</vt:lpstr>
      <vt:lpstr>REV2 - Amazon</vt:lpstr>
      <vt:lpstr>Bad - Amazon</vt:lpstr>
      <vt:lpstr>Birdnest - Amazon</vt:lpstr>
      <vt:lpstr>Trust - Amazon</vt:lpstr>
      <vt:lpstr>FraudEagle - Amazon</vt:lpstr>
      <vt:lpstr>FRAUDAR - Amazon</vt:lpstr>
      <vt:lpstr>Rsd - Amazon</vt:lpstr>
      <vt:lpstr>Worst cases table Precision - q = 0.5%</vt:lpstr>
      <vt:lpstr>Worst cases table Recall - q = 0.5%</vt:lpstr>
      <vt:lpstr>Worst cases table F1 - q = 0.5%</vt:lpstr>
      <vt:lpstr>Worst cases table Precision - q = 1%</vt:lpstr>
      <vt:lpstr>Worst cases table Recall - q = 1%</vt:lpstr>
      <vt:lpstr>Worst cases table F1 - q = 1%</vt:lpstr>
      <vt:lpstr>Worst cases table Precision - q = 3%</vt:lpstr>
      <vt:lpstr>Worst cases table Recall - q = 3%</vt:lpstr>
      <vt:lpstr>Worst cases table F1 - q = 3%</vt:lpstr>
      <vt:lpstr>Worst cases table Precision - q = 5%</vt:lpstr>
      <vt:lpstr>Worst cases table Recall - q = 5%</vt:lpstr>
      <vt:lpstr>Worst cases table F1 - q = 5%</vt:lpstr>
      <vt:lpstr>Worst cases table Precision - q = 10%</vt:lpstr>
      <vt:lpstr>Worst cases table Recall - q = 10%</vt:lpstr>
      <vt:lpstr>Worst cases table F1 - q = 10%</vt:lpstr>
      <vt:lpstr>Metrics change of algorithms (averaging datasets) varying q</vt:lpstr>
      <vt:lpstr>Assumption for the budget model</vt:lpstr>
      <vt:lpstr>Detection model with trusted users</vt:lpstr>
      <vt:lpstr>Detection model with trusted users</vt:lpstr>
      <vt:lpstr>Attack budget model</vt:lpstr>
      <vt:lpstr>Cost for fake accounts and reviews</vt:lpstr>
      <vt:lpstr>Price of fake reviews on major websites</vt:lpstr>
      <vt:lpstr>Experiments for the budget model</vt:lpstr>
      <vt:lpstr>Algorithm performance for budget model (amazon) q=0.5%</vt:lpstr>
      <vt:lpstr>Algorithm performance for budget model (amazon) q=1%</vt:lpstr>
      <vt:lpstr>Algorithm performance for budget model (amazon) q=3%</vt:lpstr>
      <vt:lpstr>Algorithm performance for budget model (amazon) q=5%</vt:lpstr>
      <vt:lpstr>Algorithm performance for budget model (amazon) q=10%</vt:lpstr>
      <vt:lpstr>(RECAP) Propose a model with trusted users</vt:lpstr>
      <vt:lpstr>Experiments design for proposed model</vt:lpstr>
      <vt:lpstr>Old slides</vt:lpstr>
      <vt:lpstr>Heatmap (BN on alpha @ q=0.02)</vt:lpstr>
      <vt:lpstr>Heatmap (BN on alpha @ q=0.1)</vt:lpstr>
      <vt:lpstr>Heatmap (BN on alpha @ q=0.2)</vt:lpstr>
      <vt:lpstr>Heatmap (rsd on alpha @ q=0.1)</vt:lpstr>
      <vt:lpstr>Heatmap (rsd on alpha @ q=0.1)</vt:lpstr>
      <vt:lpstr>Heatmap (rsd on alpha @ q=0.1)</vt:lpstr>
      <vt:lpstr>Algorithms on datasets (f1 @ q=0.02)</vt:lpstr>
      <vt:lpstr>Algorithms on datasets (f1 @ q=0.1)</vt:lpstr>
      <vt:lpstr>Algorithms on datasets (f1 @ q=0.2)</vt:lpstr>
      <vt:lpstr>Algorithms on datasets (precision @ q=0.1)</vt:lpstr>
      <vt:lpstr>Algorithms on datasets (recall @ q=0.1)</vt:lpstr>
      <vt:lpstr>The next step: How to defend against attack</vt:lpstr>
      <vt:lpstr>Experimental rounds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review</dc:title>
  <dc:creator>Rui Liu</dc:creator>
  <cp:lastModifiedBy>Rui Liu</cp:lastModifiedBy>
  <cp:revision>314</cp:revision>
  <dcterms:created xsi:type="dcterms:W3CDTF">2018-08-16T20:39:42Z</dcterms:created>
  <dcterms:modified xsi:type="dcterms:W3CDTF">2019-01-25T07:06:53Z</dcterms:modified>
</cp:coreProperties>
</file>

<file path=docProps/thumbnail.jpeg>
</file>